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77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660066"/>
    <a:srgbClr val="008000"/>
    <a:srgbClr val="FF0000"/>
    <a:srgbClr val="00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 varScale="1">
        <p:scale>
          <a:sx n="63" d="100"/>
          <a:sy n="63" d="100"/>
        </p:scale>
        <p:origin x="-252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325949-9858-477B-B8C0-9908299A6B9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04EC41-9809-4998-9B33-3FF608EB0F1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29E0EE-2443-448C-9EAF-E925E5E848E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B38A3B-0CFE-44A6-8535-A88AB008606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6FACCF-5D9F-43BE-812E-31618486885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447506-647F-4E04-9B93-4BFD546571F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1FDFEE-6EB7-4792-ADFE-0078924378C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B42D32-9C01-47D1-8E9E-8E1275CEFFA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C52E4C-8812-4B89-80C4-582E4E53380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052AD5-D15A-4611-BF37-A3C5107C797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1A733D-9EF9-4B48-8009-7173E8F24B8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1D0360A-2CFF-4DE0-B6DD-195977BF465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 thruBlk="1"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838200" y="2438400"/>
            <a:ext cx="74676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000066"/>
                </a:solidFill>
                <a:latin typeface="Curlz MT" pitchFamily="82" charset="0"/>
              </a:rPr>
              <a:t>Abbreviations</a:t>
            </a:r>
          </a:p>
        </p:txBody>
      </p:sp>
    </p:spTree>
  </p:cSld>
  <p:clrMapOvr>
    <a:masterClrMapping/>
  </p:clrMapOvr>
  <p:transition spd="slow"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838200" y="1524000"/>
            <a:ext cx="746760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FF0000"/>
                </a:solidFill>
                <a:latin typeface="Curlz MT" pitchFamily="82" charset="0"/>
              </a:rPr>
              <a:t>Tues.</a:t>
            </a:r>
          </a:p>
          <a:p>
            <a:pPr algn="ctr">
              <a:spcBef>
                <a:spcPct val="50000"/>
              </a:spcBef>
            </a:pPr>
            <a:r>
              <a:rPr lang="en-US" sz="8000" b="1">
                <a:solidFill>
                  <a:srgbClr val="FF0000"/>
                </a:solidFill>
                <a:latin typeface="Curlz MT" pitchFamily="82" charset="0"/>
              </a:rPr>
              <a:t>for Tuesday</a:t>
            </a:r>
          </a:p>
        </p:txBody>
      </p:sp>
    </p:spTree>
  </p:cSld>
  <p:clrMapOvr>
    <a:masterClrMapping/>
  </p:clrMapOvr>
  <p:transition spd="slow"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838200" y="1524000"/>
            <a:ext cx="746760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FF0000"/>
                </a:solidFill>
                <a:latin typeface="Curlz MT" pitchFamily="82" charset="0"/>
              </a:rPr>
              <a:t>Wed.</a:t>
            </a:r>
          </a:p>
          <a:p>
            <a:pPr algn="ctr">
              <a:spcBef>
                <a:spcPct val="50000"/>
              </a:spcBef>
            </a:pPr>
            <a:r>
              <a:rPr lang="en-US" sz="8000" b="1">
                <a:solidFill>
                  <a:srgbClr val="FF0000"/>
                </a:solidFill>
                <a:latin typeface="Curlz MT" pitchFamily="82" charset="0"/>
              </a:rPr>
              <a:t>for Wednesday</a:t>
            </a:r>
          </a:p>
        </p:txBody>
      </p:sp>
    </p:spTree>
  </p:cSld>
  <p:clrMapOvr>
    <a:masterClrMapping/>
  </p:clrMapOvr>
  <p:transition spd="slow"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838200" y="1524000"/>
            <a:ext cx="746760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FF0000"/>
                </a:solidFill>
                <a:latin typeface="Curlz MT" pitchFamily="82" charset="0"/>
              </a:rPr>
              <a:t>Thurs.</a:t>
            </a:r>
          </a:p>
          <a:p>
            <a:pPr algn="ctr">
              <a:spcBef>
                <a:spcPct val="50000"/>
              </a:spcBef>
            </a:pPr>
            <a:r>
              <a:rPr lang="en-US" sz="8000" b="1">
                <a:solidFill>
                  <a:srgbClr val="FF0000"/>
                </a:solidFill>
                <a:latin typeface="Curlz MT" pitchFamily="82" charset="0"/>
              </a:rPr>
              <a:t>for Thursday</a:t>
            </a:r>
          </a:p>
        </p:txBody>
      </p:sp>
    </p:spTree>
  </p:cSld>
  <p:clrMapOvr>
    <a:masterClrMapping/>
  </p:clrMapOvr>
  <p:transition spd="slow"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838200" y="1524000"/>
            <a:ext cx="746760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FF0000"/>
                </a:solidFill>
                <a:latin typeface="Curlz MT" pitchFamily="82" charset="0"/>
              </a:rPr>
              <a:t>Fri.</a:t>
            </a:r>
          </a:p>
          <a:p>
            <a:pPr algn="ctr">
              <a:spcBef>
                <a:spcPct val="50000"/>
              </a:spcBef>
            </a:pPr>
            <a:r>
              <a:rPr lang="en-US" sz="8000" b="1">
                <a:solidFill>
                  <a:srgbClr val="FF0000"/>
                </a:solidFill>
                <a:latin typeface="Curlz MT" pitchFamily="82" charset="0"/>
              </a:rPr>
              <a:t>for Friday</a:t>
            </a:r>
          </a:p>
        </p:txBody>
      </p:sp>
    </p:spTree>
  </p:cSld>
  <p:clrMapOvr>
    <a:masterClrMapping/>
  </p:clrMapOvr>
  <p:transition spd="slow"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838200" y="1524000"/>
            <a:ext cx="746760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FF0000"/>
                </a:solidFill>
                <a:latin typeface="Curlz MT" pitchFamily="82" charset="0"/>
              </a:rPr>
              <a:t>Sat.</a:t>
            </a:r>
          </a:p>
          <a:p>
            <a:pPr algn="ctr">
              <a:spcBef>
                <a:spcPct val="50000"/>
              </a:spcBef>
            </a:pPr>
            <a:r>
              <a:rPr lang="en-US" sz="8000" b="1">
                <a:solidFill>
                  <a:srgbClr val="FF0000"/>
                </a:solidFill>
                <a:latin typeface="Curlz MT" pitchFamily="82" charset="0"/>
              </a:rPr>
              <a:t>for Saturday</a:t>
            </a:r>
          </a:p>
        </p:txBody>
      </p:sp>
    </p:spTree>
  </p:cSld>
  <p:clrMapOvr>
    <a:masterClrMapping/>
  </p:clrMapOvr>
  <p:transition spd="slow"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838200" y="1905000"/>
            <a:ext cx="74676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008000"/>
                </a:solidFill>
                <a:latin typeface="Curlz MT" pitchFamily="82" charset="0"/>
              </a:rPr>
              <a:t>Months of the Year</a:t>
            </a:r>
          </a:p>
        </p:txBody>
      </p:sp>
    </p:spTree>
  </p:cSld>
  <p:clrMapOvr>
    <a:masterClrMapping/>
  </p:clrMapOvr>
  <p:transition spd="slow"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838200" y="1524000"/>
            <a:ext cx="746760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008000"/>
                </a:solidFill>
                <a:latin typeface="Curlz MT" pitchFamily="82" charset="0"/>
              </a:rPr>
              <a:t>Jan.</a:t>
            </a:r>
          </a:p>
          <a:p>
            <a:pPr algn="ctr">
              <a:spcBef>
                <a:spcPct val="50000"/>
              </a:spcBef>
            </a:pPr>
            <a:r>
              <a:rPr lang="en-US" sz="8000" b="1">
                <a:solidFill>
                  <a:srgbClr val="008000"/>
                </a:solidFill>
                <a:latin typeface="Curlz MT" pitchFamily="82" charset="0"/>
              </a:rPr>
              <a:t>for January</a:t>
            </a:r>
          </a:p>
        </p:txBody>
      </p:sp>
    </p:spTree>
  </p:cSld>
  <p:clrMapOvr>
    <a:masterClrMapping/>
  </p:clrMapOvr>
  <p:transition spd="slow"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838200" y="1524000"/>
            <a:ext cx="746760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008000"/>
                </a:solidFill>
                <a:latin typeface="Curlz MT" pitchFamily="82" charset="0"/>
              </a:rPr>
              <a:t>Feb.</a:t>
            </a:r>
          </a:p>
          <a:p>
            <a:pPr algn="ctr">
              <a:spcBef>
                <a:spcPct val="50000"/>
              </a:spcBef>
            </a:pPr>
            <a:r>
              <a:rPr lang="en-US" sz="8000" b="1">
                <a:solidFill>
                  <a:srgbClr val="008000"/>
                </a:solidFill>
                <a:latin typeface="Curlz MT" pitchFamily="82" charset="0"/>
              </a:rPr>
              <a:t>for February</a:t>
            </a:r>
          </a:p>
        </p:txBody>
      </p:sp>
    </p:spTree>
  </p:cSld>
  <p:clrMapOvr>
    <a:masterClrMapping/>
  </p:clrMapOvr>
  <p:transition spd="slow">
    <p:fade thruBlk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838200" y="1524000"/>
            <a:ext cx="746760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008000"/>
                </a:solidFill>
                <a:latin typeface="Curlz MT" pitchFamily="82" charset="0"/>
              </a:rPr>
              <a:t>Mar.</a:t>
            </a:r>
          </a:p>
          <a:p>
            <a:pPr algn="ctr">
              <a:spcBef>
                <a:spcPct val="50000"/>
              </a:spcBef>
            </a:pPr>
            <a:r>
              <a:rPr lang="en-US" sz="8000" b="1">
                <a:solidFill>
                  <a:srgbClr val="008000"/>
                </a:solidFill>
                <a:latin typeface="Curlz MT" pitchFamily="82" charset="0"/>
              </a:rPr>
              <a:t>for March</a:t>
            </a:r>
          </a:p>
        </p:txBody>
      </p:sp>
    </p:spTree>
  </p:cSld>
  <p:clrMapOvr>
    <a:masterClrMapping/>
  </p:clrMapOvr>
  <p:transition spd="slow">
    <p:fade thruBlk="1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838200" y="1524000"/>
            <a:ext cx="746760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008000"/>
                </a:solidFill>
                <a:latin typeface="Curlz MT" pitchFamily="82" charset="0"/>
              </a:rPr>
              <a:t>Apr.</a:t>
            </a:r>
          </a:p>
          <a:p>
            <a:pPr algn="ctr">
              <a:spcBef>
                <a:spcPct val="50000"/>
              </a:spcBef>
            </a:pPr>
            <a:r>
              <a:rPr lang="en-US" sz="8000" b="1">
                <a:solidFill>
                  <a:srgbClr val="008000"/>
                </a:solidFill>
                <a:latin typeface="Curlz MT" pitchFamily="82" charset="0"/>
              </a:rPr>
              <a:t>for April</a:t>
            </a:r>
          </a:p>
        </p:txBody>
      </p:sp>
    </p:spTree>
  </p:cSld>
  <p:clrMapOvr>
    <a:masterClrMapping/>
  </p:clrMapOvr>
  <p:transition spd="slow"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838200" y="1905000"/>
            <a:ext cx="74676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000066"/>
                </a:solidFill>
                <a:latin typeface="Curlz MT" pitchFamily="82" charset="0"/>
              </a:rPr>
              <a:t>Types of People</a:t>
            </a:r>
          </a:p>
        </p:txBody>
      </p:sp>
    </p:spTree>
  </p:cSld>
  <p:clrMapOvr>
    <a:masterClrMapping/>
  </p:clrMapOvr>
  <p:transition spd="slow">
    <p:fade thruBlk="1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838200" y="1219200"/>
            <a:ext cx="7467600" cy="448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008000"/>
                </a:solidFill>
                <a:latin typeface="Curlz MT" pitchFamily="82" charset="0"/>
              </a:rPr>
              <a:t>There is no abbreviation for May.</a:t>
            </a:r>
            <a:endParaRPr lang="en-US" sz="8000" b="1">
              <a:solidFill>
                <a:srgbClr val="008000"/>
              </a:solidFill>
              <a:latin typeface="Curlz MT" pitchFamily="82" charset="0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838200" y="1219200"/>
            <a:ext cx="7467600" cy="448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008000"/>
                </a:solidFill>
                <a:latin typeface="Curlz MT" pitchFamily="82" charset="0"/>
              </a:rPr>
              <a:t>There is no abbreviation for June.</a:t>
            </a:r>
            <a:endParaRPr lang="en-US" sz="8000" b="1">
              <a:solidFill>
                <a:srgbClr val="008000"/>
              </a:solidFill>
              <a:latin typeface="Curlz MT" pitchFamily="82" charset="0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838200" y="1219200"/>
            <a:ext cx="7467600" cy="448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008000"/>
                </a:solidFill>
                <a:latin typeface="Curlz MT" pitchFamily="82" charset="0"/>
              </a:rPr>
              <a:t>There is no abbreviation for July.</a:t>
            </a:r>
            <a:endParaRPr lang="en-US" sz="8000" b="1">
              <a:solidFill>
                <a:srgbClr val="008000"/>
              </a:solidFill>
              <a:latin typeface="Curlz MT" pitchFamily="82" charset="0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838200" y="1524000"/>
            <a:ext cx="746760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008000"/>
                </a:solidFill>
                <a:latin typeface="Curlz MT" pitchFamily="82" charset="0"/>
              </a:rPr>
              <a:t>Aug.</a:t>
            </a:r>
          </a:p>
          <a:p>
            <a:pPr algn="ctr">
              <a:spcBef>
                <a:spcPct val="50000"/>
              </a:spcBef>
            </a:pPr>
            <a:r>
              <a:rPr lang="en-US" sz="8000" b="1">
                <a:solidFill>
                  <a:srgbClr val="008000"/>
                </a:solidFill>
                <a:latin typeface="Curlz MT" pitchFamily="82" charset="0"/>
              </a:rPr>
              <a:t>for August</a:t>
            </a:r>
          </a:p>
        </p:txBody>
      </p:sp>
    </p:spTree>
  </p:cSld>
  <p:clrMapOvr>
    <a:masterClrMapping/>
  </p:clrMapOvr>
  <p:transition spd="slow">
    <p:fade thruBlk="1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838200" y="1524000"/>
            <a:ext cx="746760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008000"/>
                </a:solidFill>
                <a:latin typeface="Curlz MT" pitchFamily="82" charset="0"/>
              </a:rPr>
              <a:t>Sept.</a:t>
            </a:r>
          </a:p>
          <a:p>
            <a:pPr algn="ctr">
              <a:spcBef>
                <a:spcPct val="50000"/>
              </a:spcBef>
            </a:pPr>
            <a:r>
              <a:rPr lang="en-US" sz="8000" b="1">
                <a:solidFill>
                  <a:srgbClr val="008000"/>
                </a:solidFill>
                <a:latin typeface="Curlz MT" pitchFamily="82" charset="0"/>
              </a:rPr>
              <a:t>for September</a:t>
            </a:r>
          </a:p>
        </p:txBody>
      </p:sp>
    </p:spTree>
  </p:cSld>
  <p:clrMapOvr>
    <a:masterClrMapping/>
  </p:clrMapOvr>
  <p:transition spd="slow">
    <p:fade thruBlk="1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838200" y="1524000"/>
            <a:ext cx="746760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008000"/>
                </a:solidFill>
                <a:latin typeface="Curlz MT" pitchFamily="82" charset="0"/>
              </a:rPr>
              <a:t>Oct.</a:t>
            </a:r>
          </a:p>
          <a:p>
            <a:pPr algn="ctr">
              <a:spcBef>
                <a:spcPct val="50000"/>
              </a:spcBef>
            </a:pPr>
            <a:r>
              <a:rPr lang="en-US" sz="8000" b="1">
                <a:solidFill>
                  <a:srgbClr val="008000"/>
                </a:solidFill>
                <a:latin typeface="Curlz MT" pitchFamily="82" charset="0"/>
              </a:rPr>
              <a:t>for October</a:t>
            </a:r>
          </a:p>
        </p:txBody>
      </p:sp>
    </p:spTree>
  </p:cSld>
  <p:clrMapOvr>
    <a:masterClrMapping/>
  </p:clrMapOvr>
  <p:transition spd="slow">
    <p:fade thruBlk="1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838200" y="1524000"/>
            <a:ext cx="746760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008000"/>
                </a:solidFill>
                <a:latin typeface="Curlz MT" pitchFamily="82" charset="0"/>
              </a:rPr>
              <a:t>Nov.</a:t>
            </a:r>
          </a:p>
          <a:p>
            <a:pPr algn="ctr">
              <a:spcBef>
                <a:spcPct val="50000"/>
              </a:spcBef>
            </a:pPr>
            <a:r>
              <a:rPr lang="en-US" sz="8000" b="1">
                <a:solidFill>
                  <a:srgbClr val="008000"/>
                </a:solidFill>
                <a:latin typeface="Curlz MT" pitchFamily="82" charset="0"/>
              </a:rPr>
              <a:t>for November</a:t>
            </a:r>
          </a:p>
        </p:txBody>
      </p:sp>
    </p:spTree>
  </p:cSld>
  <p:clrMapOvr>
    <a:masterClrMapping/>
  </p:clrMapOvr>
  <p:transition spd="slow">
    <p:fade thruBlk="1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838200" y="1524000"/>
            <a:ext cx="746760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008000"/>
                </a:solidFill>
                <a:latin typeface="Curlz MT" pitchFamily="82" charset="0"/>
              </a:rPr>
              <a:t>Dec.</a:t>
            </a:r>
          </a:p>
          <a:p>
            <a:pPr algn="ctr">
              <a:spcBef>
                <a:spcPct val="50000"/>
              </a:spcBef>
            </a:pPr>
            <a:r>
              <a:rPr lang="en-US" sz="8000" b="1">
                <a:solidFill>
                  <a:srgbClr val="008000"/>
                </a:solidFill>
                <a:latin typeface="Curlz MT" pitchFamily="82" charset="0"/>
              </a:rPr>
              <a:t>for December</a:t>
            </a:r>
          </a:p>
        </p:txBody>
      </p:sp>
    </p:spTree>
  </p:cSld>
  <p:clrMapOvr>
    <a:masterClrMapping/>
  </p:clrMapOvr>
  <p:transition spd="slow">
    <p:fade thruBlk="1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914400" y="381000"/>
            <a:ext cx="7467600" cy="594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660066"/>
                </a:solidFill>
                <a:latin typeface="Curlz MT" pitchFamily="82" charset="0"/>
              </a:rPr>
              <a:t>Addresses </a:t>
            </a:r>
          </a:p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660066"/>
                </a:solidFill>
                <a:latin typeface="Curlz MT" pitchFamily="82" charset="0"/>
              </a:rPr>
              <a:t>and </a:t>
            </a:r>
          </a:p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660066"/>
                </a:solidFill>
                <a:latin typeface="Curlz MT" pitchFamily="82" charset="0"/>
              </a:rPr>
              <a:t>Places</a:t>
            </a:r>
          </a:p>
        </p:txBody>
      </p:sp>
    </p:spTree>
  </p:cSld>
  <p:clrMapOvr>
    <a:masterClrMapping/>
  </p:clrMapOvr>
  <p:transition spd="slow">
    <p:fade thruBlk="1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914400" y="1447800"/>
            <a:ext cx="746760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660066"/>
                </a:solidFill>
                <a:latin typeface="Curlz MT" pitchFamily="82" charset="0"/>
              </a:rPr>
              <a:t>Hoyt Rd.</a:t>
            </a:r>
          </a:p>
          <a:p>
            <a:pPr algn="ctr">
              <a:spcBef>
                <a:spcPct val="50000"/>
              </a:spcBef>
            </a:pPr>
            <a:r>
              <a:rPr lang="en-US" sz="8000" b="1">
                <a:solidFill>
                  <a:srgbClr val="660066"/>
                </a:solidFill>
                <a:latin typeface="Curlz MT" pitchFamily="82" charset="0"/>
              </a:rPr>
              <a:t>for Hoyt Road</a:t>
            </a:r>
          </a:p>
        </p:txBody>
      </p:sp>
    </p:spTree>
  </p:cSld>
  <p:clrMapOvr>
    <a:masterClrMapping/>
  </p:clrMapOvr>
  <p:transition spd="slow"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762000" y="1447800"/>
            <a:ext cx="746760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000066"/>
                </a:solidFill>
                <a:latin typeface="Curlz MT" pitchFamily="82" charset="0"/>
              </a:rPr>
              <a:t>Mr. Larder</a:t>
            </a:r>
          </a:p>
          <a:p>
            <a:pPr algn="ctr">
              <a:spcBef>
                <a:spcPct val="50000"/>
              </a:spcBef>
            </a:pPr>
            <a:r>
              <a:rPr lang="en-US" sz="8000" b="1">
                <a:solidFill>
                  <a:srgbClr val="000066"/>
                </a:solidFill>
                <a:latin typeface="Curlz MT" pitchFamily="82" charset="0"/>
              </a:rPr>
              <a:t>used for a man</a:t>
            </a:r>
          </a:p>
        </p:txBody>
      </p:sp>
    </p:spTree>
  </p:cSld>
  <p:clrMapOvr>
    <a:masterClrMapping/>
  </p:clrMapOvr>
  <p:transition spd="slow">
    <p:fade thruBlk="1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457200" y="1447800"/>
            <a:ext cx="815340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660066"/>
                </a:solidFill>
                <a:latin typeface="Curlz MT" pitchFamily="82" charset="0"/>
              </a:rPr>
              <a:t>Fremont St.</a:t>
            </a:r>
          </a:p>
          <a:p>
            <a:pPr algn="ctr">
              <a:spcBef>
                <a:spcPct val="50000"/>
              </a:spcBef>
            </a:pPr>
            <a:r>
              <a:rPr lang="en-US" sz="8000" b="1">
                <a:solidFill>
                  <a:srgbClr val="660066"/>
                </a:solidFill>
                <a:latin typeface="Curlz MT" pitchFamily="82" charset="0"/>
              </a:rPr>
              <a:t>for Fremont Street</a:t>
            </a:r>
          </a:p>
        </p:txBody>
      </p:sp>
    </p:spTree>
  </p:cSld>
  <p:clrMapOvr>
    <a:masterClrMapping/>
  </p:clrMapOvr>
  <p:transition spd="slow">
    <p:fade thruBlk="1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457200" y="1447800"/>
            <a:ext cx="815340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660066"/>
                </a:solidFill>
                <a:latin typeface="Curlz MT" pitchFamily="82" charset="0"/>
              </a:rPr>
              <a:t>Stonegate Dr.</a:t>
            </a:r>
          </a:p>
          <a:p>
            <a:pPr algn="ctr">
              <a:spcBef>
                <a:spcPct val="50000"/>
              </a:spcBef>
            </a:pPr>
            <a:r>
              <a:rPr lang="en-US" sz="8000" b="1">
                <a:solidFill>
                  <a:srgbClr val="660066"/>
                </a:solidFill>
                <a:latin typeface="Curlz MT" pitchFamily="82" charset="0"/>
              </a:rPr>
              <a:t>for Stonegate Drive</a:t>
            </a:r>
          </a:p>
        </p:txBody>
      </p:sp>
    </p:spTree>
  </p:cSld>
  <p:clrMapOvr>
    <a:masterClrMapping/>
  </p:clrMapOvr>
  <p:transition spd="slow">
    <p:fade thruBlk="1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457200" y="1447800"/>
            <a:ext cx="815340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660066"/>
                </a:solidFill>
                <a:latin typeface="Curlz MT" pitchFamily="82" charset="0"/>
              </a:rPr>
              <a:t>Tenth Ave.</a:t>
            </a:r>
          </a:p>
          <a:p>
            <a:pPr algn="ctr">
              <a:spcBef>
                <a:spcPct val="50000"/>
              </a:spcBef>
            </a:pPr>
            <a:r>
              <a:rPr lang="en-US" sz="8000" b="1">
                <a:solidFill>
                  <a:srgbClr val="660066"/>
                </a:solidFill>
                <a:latin typeface="Curlz MT" pitchFamily="82" charset="0"/>
              </a:rPr>
              <a:t>for Tenth Avenue</a:t>
            </a:r>
          </a:p>
        </p:txBody>
      </p:sp>
    </p:spTree>
  </p:cSld>
  <p:clrMapOvr>
    <a:masterClrMapping/>
  </p:clrMapOvr>
  <p:transition spd="slow">
    <p:fade thruBlk="1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457200" y="1447800"/>
            <a:ext cx="815340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660066"/>
                </a:solidFill>
                <a:latin typeface="Curlz MT" pitchFamily="82" charset="0"/>
              </a:rPr>
              <a:t>Bluebird Cr.</a:t>
            </a:r>
          </a:p>
          <a:p>
            <a:pPr algn="ctr">
              <a:spcBef>
                <a:spcPct val="50000"/>
              </a:spcBef>
            </a:pPr>
            <a:r>
              <a:rPr lang="en-US" sz="8000" b="1">
                <a:solidFill>
                  <a:srgbClr val="660066"/>
                </a:solidFill>
                <a:latin typeface="Curlz MT" pitchFamily="82" charset="0"/>
              </a:rPr>
              <a:t>for Bluebird Cr.</a:t>
            </a:r>
          </a:p>
        </p:txBody>
      </p:sp>
    </p:spTree>
  </p:cSld>
  <p:clrMapOvr>
    <a:masterClrMapping/>
  </p:clrMapOvr>
  <p:transition spd="slow">
    <p:fade thruBlk="1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457200" y="1447800"/>
            <a:ext cx="815340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660066"/>
                </a:solidFill>
                <a:latin typeface="Curlz MT" pitchFamily="82" charset="0"/>
              </a:rPr>
              <a:t>U. S.</a:t>
            </a:r>
          </a:p>
          <a:p>
            <a:pPr algn="ctr">
              <a:spcBef>
                <a:spcPct val="50000"/>
              </a:spcBef>
            </a:pPr>
            <a:r>
              <a:rPr lang="en-US" sz="8000" b="1">
                <a:solidFill>
                  <a:srgbClr val="660066"/>
                </a:solidFill>
                <a:latin typeface="Curlz MT" pitchFamily="82" charset="0"/>
              </a:rPr>
              <a:t>for United States</a:t>
            </a:r>
          </a:p>
        </p:txBody>
      </p:sp>
    </p:spTree>
  </p:cSld>
  <p:clrMapOvr>
    <a:masterClrMapping/>
  </p:clrMapOvr>
  <p:transition spd="slow">
    <p:fade thruBlk="1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381000" y="1828800"/>
            <a:ext cx="81534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996633"/>
                </a:solidFill>
                <a:latin typeface="Curlz MT" pitchFamily="82" charset="0"/>
              </a:rPr>
              <a:t>Now let’s practice!</a:t>
            </a:r>
            <a:endParaRPr lang="en-US" sz="8000" b="1">
              <a:solidFill>
                <a:srgbClr val="996633"/>
              </a:solidFill>
              <a:latin typeface="Curlz MT" pitchFamily="82" charset="0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381000" y="1066800"/>
            <a:ext cx="8153400" cy="448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996633"/>
                </a:solidFill>
                <a:latin typeface="Curlz MT" pitchFamily="82" charset="0"/>
              </a:rPr>
              <a:t>Beany lives next door to </a:t>
            </a:r>
            <a:r>
              <a:rPr lang="en-US" sz="9600" b="1" u="sng">
                <a:solidFill>
                  <a:srgbClr val="996633"/>
                </a:solidFill>
                <a:latin typeface="Curlz MT" pitchFamily="82" charset="0"/>
              </a:rPr>
              <a:t>Doctor</a:t>
            </a:r>
            <a:r>
              <a:rPr lang="en-US" sz="9600" b="1">
                <a:solidFill>
                  <a:srgbClr val="996633"/>
                </a:solidFill>
                <a:latin typeface="Curlz MT" pitchFamily="82" charset="0"/>
              </a:rPr>
              <a:t> Lao.</a:t>
            </a:r>
            <a:endParaRPr lang="en-US" sz="8000" b="1">
              <a:solidFill>
                <a:srgbClr val="996633"/>
              </a:solidFill>
              <a:latin typeface="Curlz MT" pitchFamily="82" charset="0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533400" y="1676400"/>
            <a:ext cx="81534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996633"/>
                </a:solidFill>
                <a:latin typeface="Curlz MT" pitchFamily="82" charset="0"/>
              </a:rPr>
              <a:t>Beany lives next door to </a:t>
            </a:r>
            <a:r>
              <a:rPr lang="en-US" sz="9600" b="1" u="sng">
                <a:solidFill>
                  <a:srgbClr val="996633"/>
                </a:solidFill>
                <a:latin typeface="Curlz MT" pitchFamily="82" charset="0"/>
              </a:rPr>
              <a:t>Dr.</a:t>
            </a:r>
            <a:r>
              <a:rPr lang="en-US" sz="9600" b="1">
                <a:solidFill>
                  <a:srgbClr val="996633"/>
                </a:solidFill>
                <a:latin typeface="Curlz MT" pitchFamily="82" charset="0"/>
              </a:rPr>
              <a:t> Lao.</a:t>
            </a:r>
            <a:endParaRPr lang="en-US" sz="8000" b="1">
              <a:solidFill>
                <a:srgbClr val="996633"/>
              </a:solidFill>
              <a:latin typeface="Curlz MT" pitchFamily="82" charset="0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381000" y="1447800"/>
            <a:ext cx="81534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996633"/>
                </a:solidFill>
                <a:latin typeface="Curlz MT" pitchFamily="82" charset="0"/>
              </a:rPr>
              <a:t>Do you know </a:t>
            </a:r>
            <a:r>
              <a:rPr lang="en-US" sz="9600" b="1" u="sng">
                <a:solidFill>
                  <a:srgbClr val="996633"/>
                </a:solidFill>
                <a:latin typeface="Curlz MT" pitchFamily="82" charset="0"/>
              </a:rPr>
              <a:t>Mister</a:t>
            </a:r>
            <a:r>
              <a:rPr lang="en-US" sz="9600" b="1">
                <a:solidFill>
                  <a:srgbClr val="996633"/>
                </a:solidFill>
                <a:latin typeface="Curlz MT" pitchFamily="82" charset="0"/>
              </a:rPr>
              <a:t> Ramirez?</a:t>
            </a:r>
            <a:endParaRPr lang="en-US" sz="8000" b="1">
              <a:solidFill>
                <a:srgbClr val="996633"/>
              </a:solidFill>
              <a:latin typeface="Curlz MT" pitchFamily="82" charset="0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381000" y="1447800"/>
            <a:ext cx="81534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996633"/>
                </a:solidFill>
                <a:latin typeface="Curlz MT" pitchFamily="82" charset="0"/>
              </a:rPr>
              <a:t>Do you know </a:t>
            </a:r>
            <a:r>
              <a:rPr lang="en-US" sz="9600" b="1" u="sng">
                <a:solidFill>
                  <a:srgbClr val="996633"/>
                </a:solidFill>
                <a:latin typeface="Curlz MT" pitchFamily="82" charset="0"/>
              </a:rPr>
              <a:t>Mr.</a:t>
            </a:r>
            <a:r>
              <a:rPr lang="en-US" sz="9600" b="1">
                <a:solidFill>
                  <a:srgbClr val="996633"/>
                </a:solidFill>
                <a:latin typeface="Curlz MT" pitchFamily="82" charset="0"/>
              </a:rPr>
              <a:t> Ramirez?</a:t>
            </a:r>
            <a:endParaRPr lang="en-US" sz="8000" b="1">
              <a:solidFill>
                <a:srgbClr val="996633"/>
              </a:solidFill>
              <a:latin typeface="Curlz MT" pitchFamily="82" charset="0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762000" y="1447800"/>
            <a:ext cx="746760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000066"/>
                </a:solidFill>
                <a:latin typeface="Curlz MT" pitchFamily="82" charset="0"/>
              </a:rPr>
              <a:t>Ms. Babbitt</a:t>
            </a:r>
          </a:p>
          <a:p>
            <a:pPr algn="ctr">
              <a:spcBef>
                <a:spcPct val="50000"/>
              </a:spcBef>
            </a:pPr>
            <a:r>
              <a:rPr lang="en-US" sz="8000" b="1">
                <a:solidFill>
                  <a:srgbClr val="000066"/>
                </a:solidFill>
                <a:latin typeface="Curlz MT" pitchFamily="82" charset="0"/>
              </a:rPr>
              <a:t>used for a woman</a:t>
            </a:r>
          </a:p>
        </p:txBody>
      </p:sp>
    </p:spTree>
  </p:cSld>
  <p:clrMapOvr>
    <a:masterClrMapping/>
  </p:clrMapOvr>
  <p:transition spd="slow">
    <p:fade thruBlk="1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381000" y="1752600"/>
            <a:ext cx="81534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996633"/>
                </a:solidFill>
                <a:latin typeface="Curlz MT" pitchFamily="82" charset="0"/>
              </a:rPr>
              <a:t>His birthday is </a:t>
            </a:r>
            <a:r>
              <a:rPr lang="en-US" sz="9600" b="1" u="sng">
                <a:solidFill>
                  <a:srgbClr val="996633"/>
                </a:solidFill>
                <a:latin typeface="Curlz MT" pitchFamily="82" charset="0"/>
              </a:rPr>
              <a:t>March</a:t>
            </a:r>
            <a:r>
              <a:rPr lang="en-US" sz="9600" b="1">
                <a:solidFill>
                  <a:srgbClr val="996633"/>
                </a:solidFill>
                <a:latin typeface="Curlz MT" pitchFamily="82" charset="0"/>
              </a:rPr>
              <a:t> 18.</a:t>
            </a:r>
            <a:endParaRPr lang="en-US" sz="8000" b="1">
              <a:solidFill>
                <a:srgbClr val="996633"/>
              </a:solidFill>
              <a:latin typeface="Curlz MT" pitchFamily="82" charset="0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381000" y="1752600"/>
            <a:ext cx="81534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996633"/>
                </a:solidFill>
                <a:latin typeface="Curlz MT" pitchFamily="82" charset="0"/>
              </a:rPr>
              <a:t>His birthday is </a:t>
            </a:r>
            <a:r>
              <a:rPr lang="en-US" sz="9600" b="1" u="sng">
                <a:solidFill>
                  <a:srgbClr val="996633"/>
                </a:solidFill>
                <a:latin typeface="Curlz MT" pitchFamily="82" charset="0"/>
              </a:rPr>
              <a:t>Mar.</a:t>
            </a:r>
            <a:r>
              <a:rPr lang="en-US" sz="9600" b="1">
                <a:solidFill>
                  <a:srgbClr val="996633"/>
                </a:solidFill>
                <a:latin typeface="Curlz MT" pitchFamily="82" charset="0"/>
              </a:rPr>
              <a:t> 18.</a:t>
            </a:r>
            <a:endParaRPr lang="en-US" sz="8000" b="1">
              <a:solidFill>
                <a:srgbClr val="996633"/>
              </a:solidFill>
              <a:latin typeface="Curlz MT" pitchFamily="82" charset="0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381000" y="1752600"/>
            <a:ext cx="81534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996633"/>
                </a:solidFill>
                <a:latin typeface="Curlz MT" pitchFamily="82" charset="0"/>
              </a:rPr>
              <a:t>We visited him last </a:t>
            </a:r>
            <a:r>
              <a:rPr lang="en-US" sz="9600" b="1" u="sng">
                <a:solidFill>
                  <a:srgbClr val="996633"/>
                </a:solidFill>
                <a:latin typeface="Curlz MT" pitchFamily="82" charset="0"/>
              </a:rPr>
              <a:t>Sunday</a:t>
            </a:r>
            <a:r>
              <a:rPr lang="en-US" sz="9600" b="1">
                <a:solidFill>
                  <a:srgbClr val="996633"/>
                </a:solidFill>
                <a:latin typeface="Curlz MT" pitchFamily="82" charset="0"/>
              </a:rPr>
              <a:t>.</a:t>
            </a:r>
            <a:endParaRPr lang="en-US" sz="8000" b="1">
              <a:solidFill>
                <a:srgbClr val="996633"/>
              </a:solidFill>
              <a:latin typeface="Curlz MT" pitchFamily="82" charset="0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381000" y="1752600"/>
            <a:ext cx="81534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996633"/>
                </a:solidFill>
                <a:latin typeface="Curlz MT" pitchFamily="82" charset="0"/>
              </a:rPr>
              <a:t>We visited him last </a:t>
            </a:r>
            <a:r>
              <a:rPr lang="en-US" sz="9600" b="1" u="sng">
                <a:solidFill>
                  <a:srgbClr val="996633"/>
                </a:solidFill>
                <a:latin typeface="Curlz MT" pitchFamily="82" charset="0"/>
              </a:rPr>
              <a:t>Sun</a:t>
            </a:r>
            <a:r>
              <a:rPr lang="en-US" sz="9600" b="1">
                <a:solidFill>
                  <a:srgbClr val="996633"/>
                </a:solidFill>
                <a:latin typeface="Curlz MT" pitchFamily="82" charset="0"/>
              </a:rPr>
              <a:t>.</a:t>
            </a:r>
            <a:endParaRPr lang="en-US" sz="8000" b="1">
              <a:solidFill>
                <a:srgbClr val="996633"/>
              </a:solidFill>
              <a:latin typeface="Curlz MT" pitchFamily="82" charset="0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381000" y="1752600"/>
            <a:ext cx="81534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996633"/>
                </a:solidFill>
                <a:latin typeface="Curlz MT" pitchFamily="82" charset="0"/>
              </a:rPr>
              <a:t>He lives on Mulberry </a:t>
            </a:r>
            <a:r>
              <a:rPr lang="en-US" sz="9600" b="1" u="sng">
                <a:solidFill>
                  <a:srgbClr val="996633"/>
                </a:solidFill>
                <a:latin typeface="Curlz MT" pitchFamily="82" charset="0"/>
              </a:rPr>
              <a:t>Street</a:t>
            </a:r>
            <a:r>
              <a:rPr lang="en-US" sz="9600" b="1">
                <a:solidFill>
                  <a:srgbClr val="996633"/>
                </a:solidFill>
                <a:latin typeface="Curlz MT" pitchFamily="82" charset="0"/>
              </a:rPr>
              <a:t>.</a:t>
            </a:r>
            <a:endParaRPr lang="en-US" sz="8000" b="1">
              <a:solidFill>
                <a:srgbClr val="996633"/>
              </a:solidFill>
              <a:latin typeface="Curlz MT" pitchFamily="82" charset="0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381000" y="1752600"/>
            <a:ext cx="81534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996633"/>
                </a:solidFill>
                <a:latin typeface="Curlz MT" pitchFamily="82" charset="0"/>
              </a:rPr>
              <a:t>He lives on Mulberry </a:t>
            </a:r>
            <a:r>
              <a:rPr lang="en-US" sz="9600" b="1" u="sng">
                <a:solidFill>
                  <a:srgbClr val="996633"/>
                </a:solidFill>
                <a:latin typeface="Curlz MT" pitchFamily="82" charset="0"/>
              </a:rPr>
              <a:t>St</a:t>
            </a:r>
            <a:r>
              <a:rPr lang="en-US" sz="9600" b="1">
                <a:solidFill>
                  <a:srgbClr val="996633"/>
                </a:solidFill>
                <a:latin typeface="Curlz MT" pitchFamily="82" charset="0"/>
              </a:rPr>
              <a:t>.</a:t>
            </a:r>
            <a:endParaRPr lang="en-US" sz="8000" b="1">
              <a:solidFill>
                <a:srgbClr val="996633"/>
              </a:solidFill>
              <a:latin typeface="Curlz MT" pitchFamily="82" charset="0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381000" y="990600"/>
            <a:ext cx="8153400" cy="448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996633"/>
                </a:solidFill>
                <a:latin typeface="Curlz MT" pitchFamily="82" charset="0"/>
              </a:rPr>
              <a:t>My pen pal wants to visit the </a:t>
            </a:r>
            <a:r>
              <a:rPr lang="en-US" sz="9600" b="1" u="sng">
                <a:solidFill>
                  <a:srgbClr val="996633"/>
                </a:solidFill>
                <a:latin typeface="Curlz MT" pitchFamily="82" charset="0"/>
              </a:rPr>
              <a:t>United States</a:t>
            </a:r>
            <a:r>
              <a:rPr lang="en-US" sz="9600" b="1">
                <a:solidFill>
                  <a:srgbClr val="996633"/>
                </a:solidFill>
                <a:latin typeface="Curlz MT" pitchFamily="82" charset="0"/>
              </a:rPr>
              <a:t>.</a:t>
            </a:r>
            <a:endParaRPr lang="en-US" sz="8000" b="1">
              <a:solidFill>
                <a:srgbClr val="996633"/>
              </a:solidFill>
              <a:latin typeface="Curlz MT" pitchFamily="82" charset="0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2"/>
          <p:cNvSpPr txBox="1">
            <a:spLocks noChangeArrowheads="1"/>
          </p:cNvSpPr>
          <p:nvPr/>
        </p:nvSpPr>
        <p:spPr bwMode="auto">
          <a:xfrm>
            <a:off x="381000" y="990600"/>
            <a:ext cx="8153400" cy="448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996633"/>
                </a:solidFill>
                <a:latin typeface="Curlz MT" pitchFamily="82" charset="0"/>
              </a:rPr>
              <a:t>My pen pal wants to visit the </a:t>
            </a:r>
            <a:r>
              <a:rPr lang="en-US" sz="9600" b="1" u="sng">
                <a:solidFill>
                  <a:srgbClr val="996633"/>
                </a:solidFill>
                <a:latin typeface="Curlz MT" pitchFamily="82" charset="0"/>
              </a:rPr>
              <a:t>U. S.</a:t>
            </a:r>
            <a:endParaRPr lang="en-US" sz="8000" b="1" u="sng">
              <a:solidFill>
                <a:srgbClr val="996633"/>
              </a:solidFill>
              <a:latin typeface="Curlz MT" pitchFamily="82" charset="0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914400" y="381000"/>
            <a:ext cx="7467600" cy="582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000066"/>
                </a:solidFill>
                <a:latin typeface="Curlz MT" pitchFamily="82" charset="0"/>
              </a:rPr>
              <a:t>Dr. Green</a:t>
            </a:r>
          </a:p>
          <a:p>
            <a:pPr algn="ctr">
              <a:spcBef>
                <a:spcPct val="50000"/>
              </a:spcBef>
            </a:pPr>
            <a:r>
              <a:rPr lang="en-US" sz="8000" b="1">
                <a:solidFill>
                  <a:srgbClr val="000066"/>
                </a:solidFill>
                <a:latin typeface="Curlz MT" pitchFamily="82" charset="0"/>
              </a:rPr>
              <a:t>used for a doctor or anyone with an doctorate degree</a:t>
            </a:r>
          </a:p>
        </p:txBody>
      </p:sp>
    </p:spTree>
  </p:cSld>
  <p:clrMapOvr>
    <a:masterClrMapping/>
  </p:clrMapOvr>
  <p:transition spd="slow"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762000" y="990600"/>
            <a:ext cx="7467600" cy="460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000066"/>
                </a:solidFill>
                <a:latin typeface="Curlz MT" pitchFamily="82" charset="0"/>
              </a:rPr>
              <a:t>Mrs. Perez</a:t>
            </a:r>
          </a:p>
          <a:p>
            <a:pPr algn="ctr">
              <a:spcBef>
                <a:spcPct val="50000"/>
              </a:spcBef>
            </a:pPr>
            <a:r>
              <a:rPr lang="en-US" sz="8000" b="1">
                <a:solidFill>
                  <a:srgbClr val="000066"/>
                </a:solidFill>
                <a:latin typeface="Curlz MT" pitchFamily="82" charset="0"/>
              </a:rPr>
              <a:t>used for a married woman</a:t>
            </a:r>
          </a:p>
        </p:txBody>
      </p:sp>
    </p:spTree>
  </p:cSld>
  <p:clrMapOvr>
    <a:masterClrMapping/>
  </p:clrMapOvr>
  <p:transition spd="slow"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838200" y="1905000"/>
            <a:ext cx="74676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FF0000"/>
                </a:solidFill>
                <a:latin typeface="Curlz MT" pitchFamily="82" charset="0"/>
              </a:rPr>
              <a:t>Days of the Week</a:t>
            </a:r>
          </a:p>
        </p:txBody>
      </p:sp>
    </p:spTree>
  </p:cSld>
  <p:clrMapOvr>
    <a:masterClrMapping/>
  </p:clrMapOvr>
  <p:transition spd="slow"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838200" y="1524000"/>
            <a:ext cx="746760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FF0000"/>
                </a:solidFill>
                <a:latin typeface="Curlz MT" pitchFamily="82" charset="0"/>
              </a:rPr>
              <a:t>Sun.</a:t>
            </a:r>
          </a:p>
          <a:p>
            <a:pPr algn="ctr">
              <a:spcBef>
                <a:spcPct val="50000"/>
              </a:spcBef>
            </a:pPr>
            <a:r>
              <a:rPr lang="en-US" sz="8000" b="1">
                <a:solidFill>
                  <a:srgbClr val="FF0000"/>
                </a:solidFill>
                <a:latin typeface="Curlz MT" pitchFamily="82" charset="0"/>
              </a:rPr>
              <a:t>for Sunday</a:t>
            </a:r>
          </a:p>
        </p:txBody>
      </p:sp>
    </p:spTree>
  </p:cSld>
  <p:clrMapOvr>
    <a:masterClrMapping/>
  </p:clrMapOvr>
  <p:transition spd="slow"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838200" y="1524000"/>
            <a:ext cx="746760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FF0000"/>
                </a:solidFill>
                <a:latin typeface="Curlz MT" pitchFamily="82" charset="0"/>
              </a:rPr>
              <a:t>Mon.</a:t>
            </a:r>
          </a:p>
          <a:p>
            <a:pPr algn="ctr">
              <a:spcBef>
                <a:spcPct val="50000"/>
              </a:spcBef>
            </a:pPr>
            <a:r>
              <a:rPr lang="en-US" sz="8000" b="1">
                <a:solidFill>
                  <a:srgbClr val="FF0000"/>
                </a:solidFill>
                <a:latin typeface="Curlz MT" pitchFamily="82" charset="0"/>
              </a:rPr>
              <a:t>for Monday</a:t>
            </a:r>
          </a:p>
        </p:txBody>
      </p:sp>
    </p:spTree>
  </p:cSld>
  <p:clrMapOvr>
    <a:masterClrMapping/>
  </p:clrMapOvr>
  <p:transition spd="slow">
    <p:fade thruBlk="1"/>
  </p:transition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265</Words>
  <Application>Microsoft Office PowerPoint</Application>
  <PresentationFormat>On-screen Show (4:3)</PresentationFormat>
  <Paragraphs>75</Paragraphs>
  <Slides>47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0" baseType="lpstr">
      <vt:lpstr>Times New Roman</vt:lpstr>
      <vt:lpstr>Curlz MT</vt:lpstr>
      <vt:lpstr>Default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Resource User</dc:creator>
  <cp:lastModifiedBy>ctorresa</cp:lastModifiedBy>
  <cp:revision>2</cp:revision>
  <dcterms:created xsi:type="dcterms:W3CDTF">2005-07-14T02:27:10Z</dcterms:created>
  <dcterms:modified xsi:type="dcterms:W3CDTF">2011-11-09T22:04:24Z</dcterms:modified>
</cp:coreProperties>
</file>